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6_AF8941D.xml" ContentType="application/vnd.ms-powerpoint.comments+xml"/>
  <Override PartName="/ppt/notesSlides/notesSlide2.xml" ContentType="application/vnd.openxmlformats-officedocument.presentationml.notesSlide+xml"/>
  <Override PartName="/ppt/comments/modernComment_104_EB278DC1.xml" ContentType="application/vnd.ms-powerpoint.comments+xml"/>
  <Override PartName="/ppt/comments/modernComment_10A_DC76CA26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2" r:id="rId5"/>
    <p:sldId id="261" r:id="rId6"/>
    <p:sldId id="267" r:id="rId7"/>
    <p:sldId id="260" r:id="rId8"/>
    <p:sldId id="263" r:id="rId9"/>
    <p:sldId id="268" r:id="rId10"/>
    <p:sldId id="264" r:id="rId11"/>
    <p:sldId id="265" r:id="rId12"/>
    <p:sldId id="266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742DBD-6046-760C-24EC-CDB1E16F720C}" name="Alexandra Grand" initials="AG" userId="d384b5388b6184c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4_EB278D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F0A23E-D0EB-4674-B1AA-7C9960901A56}" authorId="{B9742DBD-6046-760C-24EC-CDB1E16F720C}" created="2025-11-06T10:48:35.75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45237953" sldId="260"/>
      <ac:picMk id="94" creationId="{DEA96F6D-55F4-A30C-4B50-192C603DCB93}"/>
    </ac:deMkLst>
    <p188:txBody>
      <a:bodyPr/>
      <a:lstStyle/>
      <a:p>
        <a:r>
          <a:rPr lang="sk-SK"/>
          <a:t>Tu treba prerobit obrazok na SJ</a:t>
        </a:r>
      </a:p>
    </p188:txBody>
  </p188:cm>
  <p188:cm id="{701A2799-ACF1-4F06-A9A2-85C76B8AB417}" authorId="{B9742DBD-6046-760C-24EC-CDB1E16F720C}" created="2025-11-06T10:58:29.05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45237953" sldId="260"/>
      <ac:picMk id="177" creationId="{037A3C92-7497-B627-72B4-DBCC1426CD7D}"/>
    </ac:deMkLst>
    <p188:txBody>
      <a:bodyPr/>
      <a:lstStyle/>
      <a:p>
        <a:r>
          <a:rPr lang="sk-SK"/>
          <a:t>K obrazku napisat ze cervene mozgova kora- kortex, oranzova- biela hmota velkeho mozgu, oranzovo- zlta- mozocek, zlta- koncovy mozog, kmenovy mozog</a:t>
        </a:r>
      </a:p>
    </p188:txBody>
  </p188:cm>
</p188:cmLst>
</file>

<file path=ppt/comments/modernComment_106_AF894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8F8894-FFA5-4F88-AC2E-A57BB329D449}" authorId="{B9742DBD-6046-760C-24EC-CDB1E16F720C}" created="2025-11-06T11:06:27.536">
    <pc:sldMkLst xmlns:pc="http://schemas.microsoft.com/office/powerpoint/2013/main/command">
      <pc:docMk/>
      <pc:sldMk cId="184063005" sldId="262"/>
    </pc:sldMkLst>
    <p188:txBody>
      <a:bodyPr/>
      <a:lstStyle/>
      <a:p>
        <a:r>
          <a:rPr lang="sk-SK"/>
          <a:t>Najdi este alternativne obrazky</a:t>
        </a:r>
      </a:p>
    </p188:txBody>
  </p188:cm>
</p188:cmLst>
</file>

<file path=ppt/comments/modernComment_10A_DC76CA2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4AE4C7B-FDE1-4EF5-B6B6-14E23F2CD181}" authorId="{B9742DBD-6046-760C-24EC-CDB1E16F720C}" created="2025-11-06T11:23:05.3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98772518" sldId="266"/>
      <ac:spMk id="3" creationId="{39FE86B5-1ADE-88DC-D523-3ADB5032A021}"/>
    </ac:deMkLst>
    <p188:txBody>
      <a:bodyPr/>
      <a:lstStyle/>
      <a:p>
        <a:r>
          <a:rPr lang="sk-SK"/>
          <a:t>Obrazky zvieratiek , rodiniek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8C6A1-D760-47C0-82C2-FC01D217CB4F}" type="datetimeFigureOut">
              <a:rPr lang="sk-SK" smtClean="0"/>
              <a:t>12. 2. 2026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7FA05-37E2-49DE-9B10-69755BDC30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815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7FA05-37E2-49DE-9B10-69755BDC309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180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7FA05-37E2-49DE-9B10-69755BDC309A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18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microsoft.com/office/2018/10/relationships/comments" Target="../comments/modernComment_10A_DC76CA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microsoft.com/office/2018/10/relationships/comments" Target="../comments/modernComment_106_AF8941D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EB278DC1.xm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6383A6-47DA-6EAA-84CC-E3CD0417D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729" y="1302657"/>
            <a:ext cx="4285177" cy="2605314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>
                <a:solidFill>
                  <a:srgbClr val="FFFFFF"/>
                </a:solidFill>
              </a:rPr>
              <a:t>Germánska zdravoveda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CC16AD-483B-213C-35D1-BFE49F42F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876" y="4851399"/>
            <a:ext cx="4513792" cy="914401"/>
          </a:xfrm>
        </p:spPr>
        <p:txBody>
          <a:bodyPr>
            <a:noAutofit/>
          </a:bodyPr>
          <a:lstStyle/>
          <a:p>
            <a:pPr algn="l"/>
            <a:r>
              <a:rPr lang="sk-SK" sz="2000" dirty="0">
                <a:solidFill>
                  <a:srgbClr val="FFFFFF"/>
                </a:solidFill>
              </a:rPr>
              <a:t>ÚVOD do germánskej zdravovedy</a:t>
            </a:r>
          </a:p>
        </p:txBody>
      </p:sp>
      <p:sp useBgFill="1">
        <p:nvSpPr>
          <p:cNvPr id="18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Obrázok 8">
            <a:extLst>
              <a:ext uri="{FF2B5EF4-FFF2-40B4-BE49-F238E27FC236}">
                <a16:creationId xmlns:a16="http://schemas.microsoft.com/office/drawing/2014/main" id="{51011EFA-232D-1A8F-F9FC-01974B2B6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1" y="1770839"/>
            <a:ext cx="4640848" cy="46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7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4E376-FB24-F8F7-7264-3E9447D9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4. </a:t>
            </a:r>
            <a:r>
              <a:rPr lang="sk-SK" b="1" dirty="0"/>
              <a:t>Prírodný biologický zákon – Ontogenetický prepojený systém mikróbov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368FF3-F043-6C8A-C176-01147552B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5943598" cy="44220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000" b="1" dirty="0" err="1">
                <a:solidFill>
                  <a:srgbClr val="FF0000"/>
                </a:solidFill>
              </a:rPr>
              <a:t>Ektoderma</a:t>
            </a:r>
            <a:r>
              <a:rPr lang="sk-SK" sz="2000" dirty="0"/>
              <a:t> – vírusy, riadené </a:t>
            </a:r>
            <a:r>
              <a:rPr lang="sk-SK" sz="2000" dirty="0" err="1"/>
              <a:t>kortexom</a:t>
            </a:r>
            <a:endParaRPr lang="sk-SK" sz="2000" dirty="0"/>
          </a:p>
          <a:p>
            <a:pPr marL="0" indent="0">
              <a:buNone/>
            </a:pPr>
            <a:r>
              <a:rPr lang="sk-SK" sz="2000" b="1" dirty="0" err="1">
                <a:solidFill>
                  <a:srgbClr val="FFC000"/>
                </a:solidFill>
              </a:rPr>
              <a:t>Mezoderma</a:t>
            </a:r>
            <a:r>
              <a:rPr lang="sk-SK" sz="2000" dirty="0"/>
              <a:t>- baktérie, riadené bielou hmotou</a:t>
            </a:r>
          </a:p>
          <a:p>
            <a:pPr marL="0" indent="0">
              <a:buNone/>
            </a:pPr>
            <a:r>
              <a:rPr lang="sk-SK" sz="2000" b="1" dirty="0" err="1">
                <a:solidFill>
                  <a:srgbClr val="FFC000"/>
                </a:solidFill>
              </a:rPr>
              <a:t>Mezoderma</a:t>
            </a:r>
            <a:r>
              <a:rPr lang="sk-SK" sz="2000" dirty="0"/>
              <a:t> – TBC baktérie a hubové baktérie, </a:t>
            </a:r>
            <a:r>
              <a:rPr lang="sk-SK" sz="2000" dirty="0" err="1"/>
              <a:t>mycobaktérie</a:t>
            </a:r>
            <a:r>
              <a:rPr lang="sk-SK" sz="2000" dirty="0"/>
              <a:t> riadené mozočkom</a:t>
            </a:r>
          </a:p>
          <a:p>
            <a:pPr marL="0" indent="0">
              <a:buNone/>
            </a:pPr>
            <a:r>
              <a:rPr lang="sk-SK" sz="2000" b="1" dirty="0" err="1">
                <a:solidFill>
                  <a:srgbClr val="FFFF00"/>
                </a:solidFill>
              </a:rPr>
              <a:t>Entoderma</a:t>
            </a:r>
            <a:r>
              <a:rPr lang="sk-SK" sz="2000" dirty="0"/>
              <a:t> – huby a hubové baktérie, riadené koncovým kmeňovým mozgom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BA65E00-9F5A-DCDA-F9AB-050C1F4BB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065867"/>
            <a:ext cx="2216264" cy="158758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CAAA704-243C-E880-2DB3-451AA9989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606" y="2142067"/>
            <a:ext cx="2305168" cy="158758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A315DD2-0BAB-B51B-CC8A-549831636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771" y="4503531"/>
            <a:ext cx="2236003" cy="156801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FEC4343-9F80-9E12-E617-208FA6FFC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4503531"/>
            <a:ext cx="2292464" cy="1494829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6412B3B6-4BA2-D078-AED0-49019D57431A}"/>
              </a:ext>
            </a:extLst>
          </p:cNvPr>
          <p:cNvSpPr txBox="1"/>
          <p:nvPr/>
        </p:nvSpPr>
        <p:spPr>
          <a:xfrm>
            <a:off x="7206342" y="1772735"/>
            <a:ext cx="95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baktérie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8DF7E8C7-7762-55B5-42A0-CF8B4EE4AF09}"/>
              </a:ext>
            </a:extLst>
          </p:cNvPr>
          <p:cNvSpPr txBox="1"/>
          <p:nvPr/>
        </p:nvSpPr>
        <p:spPr>
          <a:xfrm>
            <a:off x="10334063" y="1792088"/>
            <a:ext cx="73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vírusy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BA83AB4-21FB-4EF9-6B45-6829716E987B}"/>
              </a:ext>
            </a:extLst>
          </p:cNvPr>
          <p:cNvSpPr txBox="1"/>
          <p:nvPr/>
        </p:nvSpPr>
        <p:spPr>
          <a:xfrm>
            <a:off x="7058743" y="4134199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>
                <a:solidFill>
                  <a:srgbClr val="FFC000"/>
                </a:solidFill>
              </a:rPr>
              <a:t>mycobaktérie</a:t>
            </a:r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328F92D5-1075-C47B-F854-639186B44245}"/>
              </a:ext>
            </a:extLst>
          </p:cNvPr>
          <p:cNvSpPr txBox="1"/>
          <p:nvPr/>
        </p:nvSpPr>
        <p:spPr>
          <a:xfrm>
            <a:off x="10283176" y="4168410"/>
            <a:ext cx="65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huby</a:t>
            </a:r>
          </a:p>
        </p:txBody>
      </p:sp>
    </p:spTree>
    <p:extLst>
      <p:ext uri="{BB962C8B-B14F-4D97-AF65-F5344CB8AC3E}">
        <p14:creationId xmlns:p14="http://schemas.microsoft.com/office/powerpoint/2010/main" val="642381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38C6E-D7AA-BFD7-6F44-0E5B1FFA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6" y="149678"/>
            <a:ext cx="10131425" cy="1219200"/>
          </a:xfrm>
        </p:spPr>
        <p:txBody>
          <a:bodyPr/>
          <a:lstStyle/>
          <a:p>
            <a:r>
              <a:rPr lang="sk-SK" b="1" dirty="0"/>
              <a:t>Luis </a:t>
            </a:r>
            <a:r>
              <a:rPr lang="sk-SK" b="1" dirty="0" err="1"/>
              <a:t>Pasteur</a:t>
            </a:r>
            <a:r>
              <a:rPr lang="sk-SK" b="1" dirty="0"/>
              <a:t> a </a:t>
            </a:r>
            <a:r>
              <a:rPr lang="sk-SK" b="1" dirty="0" err="1"/>
              <a:t>Antoine</a:t>
            </a:r>
            <a:r>
              <a:rPr lang="sk-SK" b="1" dirty="0"/>
              <a:t> </a:t>
            </a:r>
            <a:r>
              <a:rPr lang="sk-SK" b="1" dirty="0" err="1"/>
              <a:t>béchamp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791009-8E6B-7313-36A6-C0C645C83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030685" cy="3649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dirty="0" err="1"/>
              <a:t>Pasteur</a:t>
            </a:r>
            <a:r>
              <a:rPr lang="sk-SK" sz="2400" dirty="0"/>
              <a:t> – 1822-1895</a:t>
            </a:r>
          </a:p>
          <a:p>
            <a:pPr marL="0" indent="0">
              <a:buNone/>
            </a:pPr>
            <a:r>
              <a:rPr lang="sk-SK" sz="2400" dirty="0"/>
              <a:t>Francúzky chemik a biológ, zakladateľ mikrobiológie</a:t>
            </a:r>
          </a:p>
          <a:p>
            <a:pPr marL="0" indent="0">
              <a:buNone/>
            </a:pPr>
            <a:r>
              <a:rPr lang="sk-SK" sz="2400" i="1" dirty="0">
                <a:solidFill>
                  <a:srgbClr val="FF0000"/>
                </a:solidFill>
              </a:rPr>
              <a:t>,,Mikróby spôsobujú ochorenie“ 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 err="1"/>
              <a:t>Béchamp</a:t>
            </a:r>
            <a:r>
              <a:rPr lang="sk-SK" sz="2400" dirty="0"/>
              <a:t> – 1816-1908</a:t>
            </a:r>
          </a:p>
          <a:p>
            <a:pPr marL="0" indent="0">
              <a:buNone/>
            </a:pPr>
            <a:r>
              <a:rPr lang="sk-SK" sz="2400" dirty="0"/>
              <a:t>Francúzky chemik, biológ, fyzik, lekár a farmaceut</a:t>
            </a:r>
          </a:p>
          <a:p>
            <a:pPr marL="0" indent="0">
              <a:buNone/>
            </a:pPr>
            <a:r>
              <a:rPr lang="sk-SK" sz="2400" i="1" dirty="0">
                <a:solidFill>
                  <a:srgbClr val="FF0000"/>
                </a:solidFill>
              </a:rPr>
              <a:t>,,Ochorenie spôsobuje mikróby“</a:t>
            </a:r>
          </a:p>
        </p:txBody>
      </p:sp>
      <p:pic>
        <p:nvPicPr>
          <p:cNvPr id="6" name="Obrázok 5" descr="Obrázok, na ktorom je ľudská tvár, portrét, ľudská brada, čelo&#10;&#10;Obsah vygenerovaný pomocou AI môže byť nesprávny.">
            <a:extLst>
              <a:ext uri="{FF2B5EF4-FFF2-40B4-BE49-F238E27FC236}">
                <a16:creationId xmlns:a16="http://schemas.microsoft.com/office/drawing/2014/main" id="{57A660CE-54FB-3D3F-0792-5781EBF7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76" y="1491257"/>
            <a:ext cx="5359675" cy="3352972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920680FE-B5E7-03BB-4EBF-D76817B24221}"/>
              </a:ext>
            </a:extLst>
          </p:cNvPr>
          <p:cNvSpPr txBox="1"/>
          <p:nvPr/>
        </p:nvSpPr>
        <p:spPr>
          <a:xfrm>
            <a:off x="7977276" y="4966608"/>
            <a:ext cx="4639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Zdroj: https://phytoquant.mc/blog/2025/09/19/bechamp-vs-pasteur/?srsltid=AfmBOopda5jVH9SB7butR1PaJjB9dOMU1F3L-nz1BZGebFjBT1g9QS8v</a:t>
            </a:r>
          </a:p>
        </p:txBody>
      </p:sp>
    </p:spTree>
    <p:extLst>
      <p:ext uri="{BB962C8B-B14F-4D97-AF65-F5344CB8AC3E}">
        <p14:creationId xmlns:p14="http://schemas.microsoft.com/office/powerpoint/2010/main" val="1599879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733E4-0C69-FE3F-570C-AF661A3C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5. </a:t>
            </a:r>
            <a:r>
              <a:rPr lang="sk-SK" b="1" dirty="0"/>
              <a:t>Prírodný biologický zákon – KVINTESENCIA</a:t>
            </a: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494D52A-8B76-B84D-B789-DA7ADB047BBB}"/>
              </a:ext>
            </a:extLst>
          </p:cNvPr>
          <p:cNvSpPr txBox="1"/>
          <p:nvPr/>
        </p:nvSpPr>
        <p:spPr>
          <a:xfrm>
            <a:off x="685801" y="2547257"/>
            <a:ext cx="604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Všetko čo v prírode žije chce žiť</a:t>
            </a:r>
          </a:p>
          <a:p>
            <a:r>
              <a:rPr lang="sk-SK" sz="2400" b="1" dirty="0"/>
              <a:t>Program zachovania rodu</a:t>
            </a:r>
          </a:p>
          <a:p>
            <a:r>
              <a:rPr lang="sk-SK" sz="2400" b="1" dirty="0"/>
              <a:t>Program prežitia – </a:t>
            </a:r>
            <a:r>
              <a:rPr lang="sk-SK" sz="2400" b="1" dirty="0">
                <a:solidFill>
                  <a:srgbClr val="FFC000"/>
                </a:solidFill>
              </a:rPr>
              <a:t>útok - útek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E4E743B-7A8C-2615-123D-47566AFF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376" y="1885943"/>
            <a:ext cx="2933499" cy="186164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AE906CD-9EEC-3C35-3056-1ABBDC67F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345" y="2065867"/>
            <a:ext cx="3836906" cy="186164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FD2D98D-27CF-9233-8AB7-21AD30D62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518" y="4227123"/>
            <a:ext cx="3292482" cy="217236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9FBCE61-F895-386E-93A1-06775F5D1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533" y="3927510"/>
            <a:ext cx="3456144" cy="1861643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F8191A6F-D5AD-9F0A-2F63-6E72C2D2B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959" y="4196211"/>
            <a:ext cx="3292482" cy="22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25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965360-DB07-39BC-1899-89593DB6C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85068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6600" dirty="0"/>
              <a:t>Ďakujem za pozornosť</a:t>
            </a:r>
          </a:p>
        </p:txBody>
      </p:sp>
      <p:pic>
        <p:nvPicPr>
          <p:cNvPr id="4" name="Obrázok 3" descr="Obrázok, na ktorom je kruh, náčrt, kresba, dizajn&#10;&#10;Obsah vygenerovaný pomocou AI môže byť nesprávny.">
            <a:extLst>
              <a:ext uri="{FF2B5EF4-FFF2-40B4-BE49-F238E27FC236}">
                <a16:creationId xmlns:a16="http://schemas.microsoft.com/office/drawing/2014/main" id="{54BA9632-F001-85D3-9EFC-8F537BF6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620"/>
          <a:stretch>
            <a:fillRect/>
          </a:stretch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38A983F-3BF4-BF1E-AA67-98A3620A6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479" y="4370631"/>
            <a:ext cx="3448109" cy="22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7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D2AE8-6390-A963-678D-A6C6B16C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pPr algn="ctr"/>
            <a:r>
              <a:rPr lang="sk-SK" sz="3200" b="1" cap="none" dirty="0">
                <a:latin typeface="+mn-lt"/>
                <a:ea typeface="+mn-ea"/>
                <a:cs typeface="+mn-cs"/>
              </a:rPr>
              <a:t>,,Pre lekárov a chorých ktorí majú srdce a zdravý rozum“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5AC3B4A-3B09-68A9-1CC3-E3933290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38" r="8412"/>
          <a:stretch>
            <a:fillRect/>
          </a:stretch>
        </p:blipFill>
        <p:spPr>
          <a:xfrm>
            <a:off x="0" y="0"/>
            <a:ext cx="4955458" cy="67818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EBC60D-24F6-CA27-3601-461E8F32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251587"/>
            <a:ext cx="6593075" cy="3972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800" b="1" dirty="0"/>
              <a:t>Dr. Med. </a:t>
            </a:r>
            <a:r>
              <a:rPr lang="sk-SK" sz="4800" b="1" dirty="0" err="1"/>
              <a:t>Mag</a:t>
            </a:r>
            <a:r>
              <a:rPr lang="sk-SK" sz="4800" b="1" dirty="0"/>
              <a:t>. </a:t>
            </a:r>
            <a:r>
              <a:rPr lang="sk-SK" sz="4800" b="1" dirty="0" err="1"/>
              <a:t>Theol</a:t>
            </a:r>
            <a:r>
              <a:rPr lang="sk-SK" sz="4800" b="1" dirty="0"/>
              <a:t>. </a:t>
            </a:r>
          </a:p>
          <a:p>
            <a:pPr marL="0" indent="0" algn="ctr">
              <a:buNone/>
            </a:pPr>
            <a:r>
              <a:rPr lang="sk-SK" sz="4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Ryke</a:t>
            </a:r>
            <a:r>
              <a:rPr lang="sk-SK" sz="4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k-SK" sz="4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Geerd</a:t>
            </a:r>
            <a:r>
              <a:rPr lang="sk-SK" sz="4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k-SK" sz="4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Hamer</a:t>
            </a:r>
            <a:endParaRPr lang="sk-SK" sz="4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sk-SK" sz="4800" b="1" dirty="0"/>
              <a:t>1935- 2017</a:t>
            </a:r>
            <a:endParaRPr lang="en-US" sz="4800" b="1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912F81B-7D30-A6E3-93CE-C22B7A557ADC}"/>
              </a:ext>
            </a:extLst>
          </p:cNvPr>
          <p:cNvSpPr txBox="1">
            <a:spLocks/>
          </p:cNvSpPr>
          <p:nvPr/>
        </p:nvSpPr>
        <p:spPr>
          <a:xfrm>
            <a:off x="9720943" y="5412658"/>
            <a:ext cx="2471037" cy="13691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sk-SK" sz="3200" b="1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Obrázok 7" descr="Obrázok, na ktorom je kruh, náčrt, kresba, dizajn&#10;&#10;Obsah vygenerovaný pomocou AI môže byť nesprávny.">
            <a:extLst>
              <a:ext uri="{FF2B5EF4-FFF2-40B4-BE49-F238E27FC236}">
                <a16:creationId xmlns:a16="http://schemas.microsoft.com/office/drawing/2014/main" id="{6A8D9919-AFBB-8FF1-F9E7-2331409C0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485" y="5135599"/>
            <a:ext cx="2043495" cy="1722401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ABFB8F52-D9CF-128D-4802-3B3AF7D2EDEB}"/>
              </a:ext>
            </a:extLst>
          </p:cNvPr>
          <p:cNvSpPr txBox="1"/>
          <p:nvPr/>
        </p:nvSpPr>
        <p:spPr>
          <a:xfrm>
            <a:off x="4955458" y="6097229"/>
            <a:ext cx="422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Zdroj: https://www.babelio.com/auteur/Ryke-Geerd-Hamer/377870</a:t>
            </a:r>
          </a:p>
        </p:txBody>
      </p:sp>
    </p:spTree>
    <p:extLst>
      <p:ext uri="{BB962C8B-B14F-4D97-AF65-F5344CB8AC3E}">
        <p14:creationId xmlns:p14="http://schemas.microsoft.com/office/powerpoint/2010/main" val="417240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C6F54-254D-994C-A326-1EB1B62E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300" b="1" dirty="0"/>
              <a:t>1. Prírodný biologický zákon – 1981 Železné pravidlo rakoviny - DHS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4F1AF2-7227-EE0E-7283-7E2652E08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74" y="1855671"/>
            <a:ext cx="7208433" cy="4430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Dirk</a:t>
            </a: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Geerd</a:t>
            </a: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Hamer</a:t>
            </a: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k-SK" sz="2000" dirty="0"/>
              <a:t>– 1959-1978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DHS – </a:t>
            </a:r>
            <a:r>
              <a:rPr lang="sk-SK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Dirk</a:t>
            </a: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Hamerov</a:t>
            </a: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syndróm </a:t>
            </a:r>
            <a:r>
              <a:rPr lang="sk-SK" sz="2000" dirty="0"/>
              <a:t>– biologický emočný šok</a:t>
            </a:r>
          </a:p>
          <a:p>
            <a:pPr>
              <a:buFontTx/>
              <a:buChar char="-"/>
            </a:pPr>
            <a:r>
              <a:rPr lang="sk-SK" sz="2000" dirty="0"/>
              <a:t>Nečakane ako blesk z jasného neba</a:t>
            </a:r>
          </a:p>
          <a:p>
            <a:pPr>
              <a:buFontTx/>
              <a:buChar char="-"/>
            </a:pPr>
            <a:r>
              <a:rPr lang="sk-SK" sz="2000" dirty="0"/>
              <a:t>Dramaticky, Stresujúci, Nežiaduci</a:t>
            </a:r>
          </a:p>
          <a:p>
            <a:pPr>
              <a:buFontTx/>
              <a:buChar char="-"/>
            </a:pPr>
            <a:r>
              <a:rPr lang="sk-SK" sz="2000" dirty="0"/>
              <a:t>Izolujúco, osamote, prežívame bez pomoci – strach</a:t>
            </a:r>
          </a:p>
          <a:p>
            <a:pPr>
              <a:buFontTx/>
              <a:buChar char="-"/>
            </a:pPr>
            <a:endParaRPr lang="sk-SK" sz="2000" dirty="0"/>
          </a:p>
          <a:p>
            <a:pPr>
              <a:buFontTx/>
              <a:buChar char="-"/>
            </a:pP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Duša- mozog- orgán </a:t>
            </a:r>
            <a:r>
              <a:rPr lang="sk-SK" sz="2000" dirty="0"/>
              <a:t>- súčasne na všetkých troch úrovniach</a:t>
            </a:r>
          </a:p>
          <a:p>
            <a:pPr>
              <a:buFontTx/>
              <a:buChar char="-"/>
            </a:pPr>
            <a:r>
              <a:rPr lang="sk-SK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DHS koľaje</a:t>
            </a:r>
          </a:p>
          <a:p>
            <a:pPr>
              <a:buFontTx/>
              <a:buChar char="-"/>
            </a:pPr>
            <a:r>
              <a:rPr lang="sk-SK" sz="2000" b="1" dirty="0">
                <a:solidFill>
                  <a:schemeClr val="accent6">
                    <a:lumMod val="75000"/>
                  </a:schemeClr>
                </a:solidFill>
              </a:rPr>
              <a:t>Choroba = špeciálny biologický program prírody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6DA712C-5C20-2D89-CC8E-F83727FD0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87" r="3" b="24315"/>
          <a:stretch>
            <a:fillRect/>
          </a:stretch>
        </p:blipFill>
        <p:spPr>
          <a:xfrm>
            <a:off x="8577943" y="3889058"/>
            <a:ext cx="3613156" cy="2972488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4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Obrázok 7" descr="Obrázok, na ktorom je kruh, náčrt, kresba, dizajn&#10;&#10;Obsah vygenerovaný pomocou AI môže byť nesprávny.">
            <a:extLst>
              <a:ext uri="{FF2B5EF4-FFF2-40B4-BE49-F238E27FC236}">
                <a16:creationId xmlns:a16="http://schemas.microsoft.com/office/drawing/2014/main" id="{A8855E9D-18F7-E0BB-8809-458C4A706D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16620"/>
          <a:stretch>
            <a:fillRect/>
          </a:stretch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F30934E-1BFC-5AD7-5B84-5C1962D62EB3}"/>
              </a:ext>
            </a:extLst>
          </p:cNvPr>
          <p:cNvSpPr txBox="1"/>
          <p:nvPr/>
        </p:nvSpPr>
        <p:spPr>
          <a:xfrm>
            <a:off x="5798527" y="604721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Zdroj: https://learninggnm.com/documents/hamerbio.html</a:t>
            </a:r>
          </a:p>
        </p:txBody>
      </p:sp>
    </p:spTree>
    <p:extLst>
      <p:ext uri="{BB962C8B-B14F-4D97-AF65-F5344CB8AC3E}">
        <p14:creationId xmlns:p14="http://schemas.microsoft.com/office/powerpoint/2010/main" val="85085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00434-52F3-6C4D-1FAE-A229E938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57799" cy="1456267"/>
          </a:xfrm>
        </p:spPr>
        <p:txBody>
          <a:bodyPr/>
          <a:lstStyle/>
          <a:p>
            <a:r>
              <a:rPr lang="sk-SK" b="1" dirty="0"/>
              <a:t>Biologická </a:t>
            </a:r>
            <a:r>
              <a:rPr lang="sk-SK" b="1" dirty="0" err="1"/>
              <a:t>lateralita</a:t>
            </a:r>
            <a:r>
              <a:rPr lang="sk-SK" b="1" dirty="0"/>
              <a:t> </a:t>
            </a:r>
            <a:br>
              <a:rPr lang="sk-SK" dirty="0"/>
            </a:br>
            <a:endParaRPr lang="sk-SK" dirty="0"/>
          </a:p>
        </p:txBody>
      </p:sp>
      <p:pic>
        <p:nvPicPr>
          <p:cNvPr id="6" name="Zástupný objekt pre obsah 5" descr="Obrázok, na ktorom je text, náčrt, čierno-biela, umenie&#10;&#10;Obsah vygenerovaný pomocou AI môže byť nesprávny.">
            <a:extLst>
              <a:ext uri="{FF2B5EF4-FFF2-40B4-BE49-F238E27FC236}">
                <a16:creationId xmlns:a16="http://schemas.microsoft.com/office/drawing/2014/main" id="{F593F320-1B71-DB35-489B-640C97E75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515" y="2897868"/>
            <a:ext cx="8371114" cy="2447018"/>
          </a:xfr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D7CEBEF1-2718-FDD4-1855-3451FC191781}"/>
              </a:ext>
            </a:extLst>
          </p:cNvPr>
          <p:cNvSpPr txBox="1"/>
          <p:nvPr/>
        </p:nvSpPr>
        <p:spPr>
          <a:xfrm>
            <a:off x="522515" y="1970312"/>
            <a:ext cx="587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Dôležitosť pravo-</a:t>
            </a:r>
            <a:r>
              <a:rPr lang="sk-SK" sz="2800" dirty="0" err="1"/>
              <a:t>ľavorukosti</a:t>
            </a:r>
            <a:r>
              <a:rPr lang="sk-SK" sz="2800" dirty="0"/>
              <a:t> jedinca</a:t>
            </a:r>
          </a:p>
        </p:txBody>
      </p:sp>
    </p:spTree>
    <p:extLst>
      <p:ext uri="{BB962C8B-B14F-4D97-AF65-F5344CB8AC3E}">
        <p14:creationId xmlns:p14="http://schemas.microsoft.com/office/powerpoint/2010/main" val="1840630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9A16D-F2A1-A91D-3582-54261CE2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E9B38-A3C9-1E87-AEA0-67CA73D8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30" y="262843"/>
            <a:ext cx="6143423" cy="1456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300" b="1" dirty="0"/>
              <a:t>2. Prírodný biologický zákon – Pravidlo dvojfázovosti ochorenia 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EE89DB75-C1CD-8548-5DC4-3EE91DAB9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2" y="1692474"/>
            <a:ext cx="7126832" cy="3260525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2FDBCFD-62D5-23A8-424A-DA5BE9A3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4" name="Freeform 98">
              <a:extLst>
                <a:ext uri="{FF2B5EF4-FFF2-40B4-BE49-F238E27FC236}">
                  <a16:creationId xmlns:a16="http://schemas.microsoft.com/office/drawing/2014/main" id="{D3900B09-1893-3E93-5E1E-CFE298711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DE17D3-BA28-C39E-D281-6A596F0A6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F513157-6A2F-16A8-F374-4AE6C9C4D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295518F-4879-986A-DF12-75F103706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0552E80-65CB-A95D-93C0-F376793111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62E75B1-9F8F-FDA6-E9F2-EC46E185FB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A69C052-A44D-D92F-C1F2-16969910A8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60B5A49-E20F-9CCF-7AB9-415F3D0C1B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F86F6F4-6C4E-A43E-C7FA-C5035DDB1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BA4AA40-A908-2982-28FF-0BB249A9A1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8A780AE-3269-C8E7-4C32-63C163E617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D1038AD-C7A2-F7D1-10EF-6A968C77EA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FDE300C-09D2-6018-4A4F-7B34644BFE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3699794-F90F-2F18-DAF9-2EC90AB3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CF35688-60D6-B9AF-5202-97C8E00B6E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4D6A39A-BC4B-A3BE-064F-5CDFD88EB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137EADF-0A64-1E01-FFF1-AE25989338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C119D74-273D-2A96-5A78-B5ABEC5F7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E6E3F0D-401C-017D-92F9-DAC745797D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B7CD809-0087-53EF-7795-26995A50C1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58ADAAA-5E0B-95B8-5430-94CCC3B26B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92B65B9-DB98-69A9-4955-B2385011C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3A8DCBD-325F-0978-CDA9-339FF1342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85DADBB-E267-7093-D7DC-E1D98F0489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02860A5-6700-91A1-379B-107DDFA1CA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6665997-181F-561F-B48A-6702526005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C1322DA-9955-DB76-F7C6-707A17B481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FDF4B74-5355-A096-B518-F6AB741A4A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4F0413F-266C-1AE1-1CBD-47EEFE5318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C56A520-A3DC-C301-EE63-CBBB10733A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7B9BE2-25C9-4EDB-3FC7-DAD407F10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03BA8B3-DEE8-24A6-250B-B596AE405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94BAE95-6DC4-78BE-4DCE-2C7436DAE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6AB4F1-54EB-E1D7-3930-3CE35105A7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FD8F237-21B8-FFEE-F645-E4CF17CA95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B6D219E-0971-2CFB-F109-B6463C8839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7E1B29A-CBF4-1D2A-48C6-4D34AD41B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B55DABE-1149-5C5C-3511-89D9BB2F1E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CF4CCBF-66D1-ECE9-F8A3-5B8E44BFA1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D8C984A-85FB-F1DA-0FC0-DB427050F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0A819BD-6C96-D27F-2F56-DA0616835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80EB754-7E80-98D4-465F-D6671441AC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DA598D-88EE-A5D8-0F54-C7F62B97F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C8919A-1A0A-73C5-51E3-B9984BDC0D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7017B57-B960-555B-E9B0-BE7EFB16AF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2518AF8-C814-6EA8-3763-03765DAD98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4C89582-F3B9-4F8B-D10A-3C8D18E41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492FA69-B30F-C96D-F190-23CA9FFDE3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52E5D22-087F-F4D7-2AB2-57BE40279F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7F5CF90-020B-BC6C-2AAC-B98405E123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4295DD5-E7D3-AF5B-BE84-87EF79E17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1E13AC8-AC5E-5745-9517-C6B0673A8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29037D5-3B88-BEB9-30B6-7023453BA1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0755E6-C7CF-1624-3C26-74E60A6839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B2DE9D8-663A-59BA-52BE-FCEDE1B7F9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2148546-B612-54C9-CF42-9E7873F23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97B3F04-5100-6CCC-FB30-27EDC2135C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15B1294-AE59-C052-5FFB-A73E90CF2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9472570-635C-48D4-860A-0FFC87B85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49B695F-7D35-728D-3626-A9EF6DBE5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D923F97-629D-12DE-223F-B2DC5169A6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3A5187B-E398-2C00-0554-8F26E4ECF3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644C93F-4C3D-C969-2D93-C9D9369FCA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B8E06AA-269A-4D74-6EA2-65D72EB4BE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235EC2C-4432-1EBF-33FC-2D7A295CDA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A957058-6BAC-E882-5417-B04D355E7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D7CBB75-2768-068C-29B7-227D40AA08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D6BA49C-5B28-8A03-264D-34A3FBDD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D597895-092B-A2FB-0771-CF8D376E3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972A242-CD5C-330D-D8EF-7DD047979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359972E-5FD0-EF52-FFFC-79AB7FB5F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B4E6F10-0952-1DA0-80AB-717F147C1E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3BED487-DA1D-DDA5-40F5-685D860E1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8D9873A-7250-B35E-1681-38AB8E6DED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277267-38A1-7D85-C7E9-9AC1EA37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2644910-9719-F2BF-CE60-4FB029FEB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CDB909C-7C6E-5A19-4C15-0E62A20BD1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F554BA9-3252-FA83-D07C-2396A829AC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2511B73-98EF-2915-F07D-BEAE04FE88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D34FE29-3D76-2E66-8F1A-2A7821724A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F12A9C0-D86A-1CD4-E942-C74EB00A6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0229C52A-0A1D-0AA0-550C-A92D65576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78D29CC-8FE1-39BB-A862-B66840C94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D4090FE-2E23-CCBF-728B-568231055F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CDEBFF8-BB1A-78E6-38B0-9FE71BC005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9940E1A-39E7-D491-7CFC-6C6784AEC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9AF6EB7-44B9-968C-6283-CDB021B125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56ECA62-8F96-B759-6C4E-80154D70FF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055C1A0-6C00-F5C5-AEC0-DB2B1DD5AF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BF04183-ED45-0BAB-E8E2-6EB54342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98B757B-9AF9-1078-C80B-B7CAC8B77B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96655B4-3AB7-BEE5-0379-DF90DA769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DC6ED56-146C-5BAA-EECC-D836CCD3E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D9983AB-7FC9-77AB-416C-69339E4F01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2413DF6-DD23-57FD-1A39-FA8A565CDB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75B1AF9-C4B9-FAAE-4C48-8CA3059301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42654C4-866A-CCD0-E0BF-C79961D6B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7089AED-FC39-C7E9-BCEE-5EFCA77E7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BA48C17-9488-33C7-DB17-83BCE95B11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8C55AE6-BA63-EFA6-C2B3-CCC8246A01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12A3229-C89A-9547-6ECC-A010B7E5C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344C149-84E7-C516-F2A7-FE13A77EF6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B046183-A873-200D-C45F-CE014DC100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954FB52-FD32-159C-BB0D-34496E7A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24DEA49-FB65-36A2-5180-89C98A675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4A9897E-2220-F0DA-2F8F-71B460E2F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CCD521E6-3CC2-A5F9-3951-DAC2767C33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95AD37F-DF5D-18A4-C39A-959BF45C4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0A3A3F8B-F784-D767-8D84-98689D9750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3FCB1474-15A3-87AB-93FF-3AF1D86295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5E81C55B-0FF7-F879-C684-C9AB12CACB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AEDD4C1-6C7F-D092-7161-15173A9146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5A6C2F4-DF05-C19E-8742-5A9325AA89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13748046-4434-AE89-965C-40752DC6E2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AE33908-C8A3-0AEF-054A-24CBB0D72E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4312CACB-98DB-A15B-01D7-BD5E2E9A1F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326D294-1E6E-018A-AD49-B0D504988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262EDF2-2076-47CA-1D8F-7FAC2E8309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B0CA35B6-B57E-D305-9782-84F1400E17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4276940-C389-B050-DBC0-168ECE53D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B96F41D-1E04-B249-057F-6390E418C3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EF777D4-A4D6-3ADD-44D2-DD2297571A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3F64071-2274-1F03-C346-4029FA5DF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47A39F1-34A3-38CC-D29C-DC1982F8A5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BC808B50-07A4-C142-1E2A-D8E38B27AD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883EF23-D687-7352-877D-50A5685EED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0F216150-F0A8-A03C-E56D-BA8135813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FAF3A51C-D521-9F2A-2D60-21B4B2E15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3BF09D0B-07C2-5B27-D61E-0BE144A563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EB8D752-00F4-EB6D-67EE-2FBBA2B57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56FF5D40-8D2D-7AFE-D5C9-7E4E1D164D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BA8A92A-FCD5-B2D1-5BAB-BB0421E5C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940CFD2-E92B-A1B1-0EB4-5822383B69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1D7B75E-8558-EC0E-85D7-BBF14894E7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D08FB4A5-E479-EED6-A180-C63DC859E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6BD6EBD-3148-903D-15D1-A95C8D0B15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6687B47F-A619-C1F9-FFB5-E5B37B3702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64E6371-61D5-C9E1-5CA7-4C7F931183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592B8DED-7AF3-A713-6242-0AD579608A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E84F3F3B-8D79-9BCF-35FD-65205860DA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E6AB096A-EA7F-93E6-20A1-EF967366EC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F843F9C-D037-E201-1D8F-4F86D55E84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B7319BC-D843-B13D-AE4E-D63A93DAC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C093827-820E-9F4F-8E07-1A86D18CFF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B87596D8-4874-53B4-06A3-15F36C9F89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D57ADD0A-9284-D391-5DB0-525B555CF0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BB15834-C7C3-4462-4DFE-D7E190B4A2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719CFC2C-A9D5-63BD-BE3A-123F297923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C15FA59-9AD9-C809-3EF6-5152971DEF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1C5DD405-B9E8-F2EC-70B6-A2CE898E4F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FE760D8A-386C-CF9B-F37E-1C77851708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2F169FBF-8620-C983-519E-EF722EE3C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242AB90-C344-E157-F69E-C760390B92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BAF5D44C-74A7-C007-E268-28FCCD46A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CDB5C433-D2CF-3894-C321-98CB7CFD9F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6A3337C0-E871-8CC2-3D59-D5B65B041E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D967A9C-1B46-A504-BEEC-C189FB66F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AFC661DA-A7AC-B930-47C5-977A264EF9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A2FC5E45-8246-0308-7A97-072F8213B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22880D25-FC10-4780-5555-725788D7AA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92273FE-DC1F-93D9-FCF9-2168A55EFF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Obrázok 7" descr="Obrázok, na ktorom je kruh, náčrt, kresba, dizajn&#10;&#10;Obsah vygenerovaný pomocou AI môže byť nesprávny.">
            <a:extLst>
              <a:ext uri="{FF2B5EF4-FFF2-40B4-BE49-F238E27FC236}">
                <a16:creationId xmlns:a16="http://schemas.microsoft.com/office/drawing/2014/main" id="{FC168D21-91E3-6B2D-3BDF-D5813866D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16620"/>
          <a:stretch>
            <a:fillRect/>
          </a:stretch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1DF58D3-C3A1-A1CE-50ED-4CE1DDB74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086" y="3907970"/>
            <a:ext cx="4865914" cy="2634139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62FE87D-2147-C98F-A0B2-BF12CDDA2043}"/>
              </a:ext>
            </a:extLst>
          </p:cNvPr>
          <p:cNvSpPr txBox="1"/>
          <p:nvPr/>
        </p:nvSpPr>
        <p:spPr>
          <a:xfrm>
            <a:off x="256472" y="5165526"/>
            <a:ext cx="392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Zdroj: Nagy, František, Zdravoveda v novom svetle, str. 15.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8ACB983-BA80-2220-2777-99CDA90E841A}"/>
              </a:ext>
            </a:extLst>
          </p:cNvPr>
          <p:cNvSpPr txBox="1"/>
          <p:nvPr/>
        </p:nvSpPr>
        <p:spPr>
          <a:xfrm>
            <a:off x="3620395" y="6080444"/>
            <a:ext cx="358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Zdroj: </a:t>
            </a:r>
            <a:r>
              <a:rPr lang="sk-SK" sz="1200" dirty="0" err="1"/>
              <a:t>Barnai</a:t>
            </a:r>
            <a:r>
              <a:rPr lang="sk-SK" sz="1200" dirty="0"/>
              <a:t>, </a:t>
            </a:r>
            <a:r>
              <a:rPr lang="sk-SK" sz="1200" dirty="0" err="1"/>
              <a:t>Roberto</a:t>
            </a:r>
            <a:r>
              <a:rPr lang="sk-SK" sz="1200" dirty="0"/>
              <a:t>, </a:t>
            </a:r>
            <a:r>
              <a:rPr lang="sk-SK" sz="1200" dirty="0" err="1"/>
              <a:t>Biologika</a:t>
            </a:r>
            <a:r>
              <a:rPr lang="sk-SK" sz="1200" dirty="0"/>
              <a:t>: </a:t>
            </a:r>
            <a:r>
              <a:rPr lang="sk-SK" sz="1200" dirty="0" err="1"/>
              <a:t>Szerv</a:t>
            </a:r>
            <a:r>
              <a:rPr lang="sk-SK" sz="1200" dirty="0"/>
              <a:t> </a:t>
            </a:r>
            <a:r>
              <a:rPr lang="sk-SK" sz="1200" dirty="0" err="1"/>
              <a:t>atlasz</a:t>
            </a:r>
            <a:r>
              <a:rPr lang="sk-SK" sz="1200" dirty="0"/>
              <a:t>. 2024, str. 16.</a:t>
            </a:r>
          </a:p>
        </p:txBody>
      </p:sp>
    </p:spTree>
    <p:extLst>
      <p:ext uri="{BB962C8B-B14F-4D97-AF65-F5344CB8AC3E}">
        <p14:creationId xmlns:p14="http://schemas.microsoft.com/office/powerpoint/2010/main" val="287494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A14B1-93A9-31BE-B8F1-E93E7B97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Príčiny chronických ochorení</a:t>
            </a:r>
          </a:p>
        </p:txBody>
      </p:sp>
      <p:pic>
        <p:nvPicPr>
          <p:cNvPr id="5" name="Zástupný objekt pre obsah 4" descr="Obrázok, na ktorom je text, rukopis, atrament, list">
            <a:extLst>
              <a:ext uri="{FF2B5EF4-FFF2-40B4-BE49-F238E27FC236}">
                <a16:creationId xmlns:a16="http://schemas.microsoft.com/office/drawing/2014/main" id="{1A5DDCCA-5C62-ACD7-2DD3-0F144933F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1959429"/>
            <a:ext cx="9772197" cy="4180113"/>
          </a:xfrm>
        </p:spPr>
      </p:pic>
    </p:spTree>
    <p:extLst>
      <p:ext uri="{BB962C8B-B14F-4D97-AF65-F5344CB8AC3E}">
        <p14:creationId xmlns:p14="http://schemas.microsoft.com/office/powerpoint/2010/main" val="30616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9CAFF-3263-1A47-A2EA-A6C3B9B21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6E5BA-031D-C4AB-A69B-18AE03CA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30" y="262843"/>
            <a:ext cx="6143423" cy="1456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300" b="1" dirty="0"/>
              <a:t>3. Prírodný biologický zákon –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847B28-9A7A-F72C-BBD3-1C5B032C2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4" name="Freeform 98">
              <a:extLst>
                <a:ext uri="{FF2B5EF4-FFF2-40B4-BE49-F238E27FC236}">
                  <a16:creationId xmlns:a16="http://schemas.microsoft.com/office/drawing/2014/main" id="{E8DBF3CD-178B-4989-4812-1D2B9CC45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31F0C2-E488-9307-0640-03A162ABC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D67658A-7EA4-EEDA-8FF3-B5A22752B0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12188D5-826D-B2B9-C567-6E672B96E8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2115A52-C400-0737-A569-CDEF072486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5C59424-8F8D-E69D-3610-89231468C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AD8D2A7-ABFB-7E4C-74FF-1C4B5A24F6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76AD4DB-2550-F7D5-10F5-C2498B9AC4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76278BD-B54E-069B-819D-BA6D2F2324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4E2A828-4BE9-A382-032C-6981525D70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3572F6F-B047-BC44-24A9-1599321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1EBB93B-EFC2-B92F-A32D-4B8A4ED6A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BB35DE7-426C-1BF1-3385-1A68FB3608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18715C0-B3E3-DC6B-6833-0AB3C7727C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BFF7B72-1CEB-26AD-2FC2-1A04493271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4F18618-058F-7396-8796-FC2D735CA0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5EDFFF7-635A-70C0-4AFD-0ED0C00C01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8C2ABC5-1C25-A239-9647-87F2A0BAA4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3EBA732-0A0C-67FD-55E8-CDCF7F670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18BC773-59BA-637E-7A0E-34D00FE53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ACDF5E5-B535-94CE-9627-F6E3228326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20CA843-0F98-24C3-7B9A-F35D7336BF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8C09BE8-F6CC-DBA9-16E9-E54DD6BD4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3F43B92-020A-87F7-27EF-5C5CE36DD3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201CAC0-35F2-CA97-B673-6B58F49F7F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D698AF6-54EF-548C-0DC8-6AB900D71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FE71D87-53DC-1368-CC9F-763987D963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0F038DB-1EE1-B86A-EFF6-728A7AB4E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B0CEED4-DAFC-6CAE-91D8-1B5D1ACD4A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84DE07A-1FA9-C03C-9937-D24AB0243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7DF579F-C957-BCD2-A07E-93C96FDFC9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FE6EA56-CDA4-4DEB-723F-9870706D8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E2B6636-53E6-915D-B1E1-83A06326A9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A04938C-6EBE-AF81-9259-F4FFECDD1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5A04ED7-B239-4565-0769-7385195E8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7B20C7C-3F17-996B-D913-FF8C16372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54EEAFD-4406-EC23-148C-DBFF5A75F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11E8763-2EF9-4C10-0D4D-B73B1ED151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AFF5E62-8E0D-7C79-9C50-124EAD52EB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F50C14C-CD3A-876B-4541-8716C21C2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4616903-4702-2F48-16CE-E46D773A47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CF44283-DF21-AD98-F765-C4E9065528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FDFF012-AE7D-E032-6368-4B8AFEE4E9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CB3842F-E1E1-3E4E-72E1-5C88CC0AD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D515789-BA9B-AF15-00C4-AEA08FE5B1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FDD8AEE-BA4C-BFF0-B8BB-57151A9F1D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9197E3C-4299-FAA1-DBBA-148FB62DC7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8B02D69-E8DB-301D-FFA1-B4B2F8BD8A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33B2E09-CACF-D407-30C3-0C5F791AEB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A0907F2-C141-9492-E3FF-BDA0CF73B8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CBC707E-DD5C-2AF4-6734-DE2A8C67E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3A8BB15-345D-A59C-F91A-ADEFDA867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A53F014-9C04-7FFC-93D9-6675FA2128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192B03E-5BFF-FCAA-3F62-08EBAA3D6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B15998A-EFAD-3F8E-1A46-8B4EF035F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A6DCB46-B109-020B-AF68-0C2EC95195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A5AA01C-9465-6645-055D-2F1E54B275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17754C4-8B01-BD6E-3077-E23A56F99D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B006D25-482B-FFC8-973F-53B2C81B3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2B90618-3289-C828-F9FF-D55F1CD8F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941BD40-455F-B59F-50B2-06F577CE3F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A0C58FF-85DA-3166-A941-955D12B114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1859DB3-C04A-CB23-9E3F-A6CAEAD409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03952D4-6006-DADC-3F60-B7DD91069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13B5071-727F-3CE2-1B88-F44F368EA6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4CB891B-A171-E697-0B81-A057D7F856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D3AC995-E069-DC1C-3CFE-E4146076A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786B34A-7808-2710-02E6-520FD72ED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CF56ACF-6DA7-422F-3374-78AE4298E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E00128A-4B38-F9AA-2B95-A79AC197D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6168D64-4833-2F47-954A-B1F8518D9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E1900-4A90-B255-69D2-251FD89A56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7A6970C-DF41-444F-AA13-470E383C1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864431-9743-F672-20FA-B8D83DDC3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DE33AEF-17D2-7884-54E1-044351A9E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E3AA452-D40C-97F8-337F-774C24C0E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5016A0BC-3F9C-56E3-28AF-9E1D74C5E2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F229F83-D283-6328-587A-8B563E55C5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10CDEA8-CD4E-ADED-8E40-E043A7764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1E6C5BC-5657-72C6-448C-60D8D2AB6A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75B78F5-03C5-E9CE-36BC-C4172CF23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5A142E18-11DE-C4C6-1282-207F360D7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CB2178D-B915-C182-1345-B1AB02DB1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2513EFB-9317-ECFB-A780-939DF8B9C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7353298-6968-748A-E384-A6A86F8CF0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73B7989-AD7E-560A-D058-27088BF8D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F9C5707-D714-3FD8-FADD-9C078CFD6B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8606C34-C3FC-119D-1F69-5020E917CA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8598BD7-6CD4-26FF-79B1-7CCEF2BC2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6DEA7B3B-D52E-78B0-E7BC-D3F071AA11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310B531-80D2-67B6-2A90-83A75A3CD6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90A590B-202B-5BCC-8D20-FA445911D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7AA55E3-B239-B180-F746-3672479649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DC2B769-7F69-F63E-1BC4-A2928F1345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057C977-1DA7-EDE9-6E2F-F192C2AF80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5D6A18F-C9BC-702E-0F0B-0A0652A3D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2596399-002B-12FD-E5A9-1D91A8A0FE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E4B12D9-1062-558F-8C9B-2D28D2E84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A94F7E8-337C-0886-C58F-A23A909EBA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C0E5D803-A222-8B42-22A5-990470D44C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453C8CB-C714-4386-136B-3097D5B9EA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F1C2FAE-9E63-FBD8-D30F-FEC322FF5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CC56C44-F6A0-EB61-5B30-629E072010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7D876DCF-EA6E-19C7-3EFF-BD4D72325D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E9F0673-510D-799B-50FC-6A8811D47F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4C9F19F-2733-2AFB-3494-BC9AA8CDD1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365D726-CAAD-D76A-38F5-57AACECD2E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6D9C9ADE-7589-4070-CB11-E10114B97D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D53B35EE-5E8C-D05E-A7F1-5A3D093BA2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C940BD23-18E9-4117-5E9C-6B7946AD80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C7F363B-0345-46B4-6E2B-DFC5183F71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285CDF49-1554-B42B-B282-AE28E10FC1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89CF83A-06D1-9303-B618-45441B5816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DE14FE4-CC49-127C-2B32-99AD8896D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4CC96F78-8DD6-DF0A-B60B-681194F68E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93CD442-F170-F0CC-7FB3-A06911FCC2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1190615-DE14-8F79-F823-5EE6B9894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0816783-A5DB-FA4D-45EF-056192830F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723CEC7-AE9E-FE5E-DBF1-36C927FEF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4ACC08DA-B98B-E37A-68E1-46AD6110D9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D360913-8705-72DA-3A6D-88AC19F829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A5D4001-0D8C-8516-9BE9-EB0BFB5AFC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EB3E548-1416-0B3C-E749-8883E319FE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70CF78F-D3D1-9FD5-FBE3-EE0254BE33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C9BBBB3-D5CC-22FF-B9C0-9E9558A1B9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6A98347-0F47-FEE6-2B3D-2869AA2798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F7D3B38-0EE9-C03E-BB89-4E9AAEFD7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606DC6A-9941-3F47-3BAF-F37E34833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5945DB2-013F-DA46-182E-46B9366344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5813FB2-48BB-906A-86B9-B23C011178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32899070-B013-89FF-D045-BB04C423F5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C9C12D4-C065-F3ED-6820-8E3E2EF17C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CFB0908-5B50-B945-AB3F-DA66603EA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C234EDC-4227-7D6D-CF05-D6A685C88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30103E0-1DAC-B60E-979A-127186DBCC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A964B32-FDEF-54B6-3CAA-96C16424AB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5D85D13-253E-012B-F103-D09E24BB24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24B255B-70A6-A2EA-DB5E-F422EF7BA4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6B99999D-7924-4158-E6E2-670B18B5EE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5260EFA-310E-AE56-6E9F-3ED9CB7EB8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F8E7F4E-038A-30BC-A039-766200DEE0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017D316-00FC-66D4-F47D-4342EB133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06DBBF5-1D88-0EAD-3C93-AC0FE199DF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C98DFE24-6C23-69D7-F6D6-531D4314F0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A5A0DC8C-C4CD-B9C2-90AB-F65D14A45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86F87FC-FC0A-C44F-678A-AB4B76BD49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A6BC999-E9CA-1160-CAB4-3CEE21D31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7487A89-9097-BB2E-6D01-8322410DE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CFCDE76E-BB37-653A-5AAD-025A75ECAB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4BD27CC-47D4-2D01-7042-034BB8B26F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69ACB3F7-7841-5C48-F24C-5815724050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88E67883-66C4-7047-A63A-DB11ABB32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2B73957-9B5A-6B3B-7C59-34535427E4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AF47A10-FEB1-C047-511B-5002770D09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C5FB9247-0918-246F-D314-3DEFA97180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74A39D9-B6AF-39F4-88F5-585B0AFC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BAFF82E-AE9A-2146-A69E-3370BB00AB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CA5375C3-C09B-4BE2-DF54-F5EB487BD6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5188A68-D86C-D9B4-60E7-3430CDE6D6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156AEE7-F77E-E2C3-9320-D342196478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87B5F54-9DBB-D45D-AE85-1B372664A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7" name="Obrázok 176" descr="Obrázok, na ktorom je text, ľudská tvár, list, jedálny lístok&#10;&#10;Obsah vygenerovaný pomocou AI môže byť nesprávny.">
            <a:extLst>
              <a:ext uri="{FF2B5EF4-FFF2-40B4-BE49-F238E27FC236}">
                <a16:creationId xmlns:a16="http://schemas.microsoft.com/office/drawing/2014/main" id="{037A3C92-7497-B627-72B4-DBCC1426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829" y="278235"/>
            <a:ext cx="4308475" cy="4125686"/>
          </a:xfrm>
          <a:prstGeom prst="rect">
            <a:avLst/>
          </a:prstGeom>
        </p:spPr>
      </p:pic>
      <p:sp>
        <p:nvSpPr>
          <p:cNvPr id="180" name="BlokTextu 179">
            <a:extLst>
              <a:ext uri="{FF2B5EF4-FFF2-40B4-BE49-F238E27FC236}">
                <a16:creationId xmlns:a16="http://schemas.microsoft.com/office/drawing/2014/main" id="{65825D88-E654-5881-9E82-DE2857104F14}"/>
              </a:ext>
            </a:extLst>
          </p:cNvPr>
          <p:cNvSpPr txBox="1"/>
          <p:nvPr/>
        </p:nvSpPr>
        <p:spPr>
          <a:xfrm>
            <a:off x="615529" y="1602414"/>
            <a:ext cx="4558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Základ tvorí embryológia</a:t>
            </a:r>
          </a:p>
          <a:p>
            <a:endParaRPr lang="sk-SK" dirty="0"/>
          </a:p>
          <a:p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EKTODERMA</a:t>
            </a:r>
          </a:p>
          <a:p>
            <a:r>
              <a:rPr lang="sk-SK" b="1" dirty="0">
                <a:solidFill>
                  <a:srgbClr val="FFC000"/>
                </a:solidFill>
              </a:rPr>
              <a:t>MEZODERMA</a:t>
            </a:r>
          </a:p>
          <a:p>
            <a:r>
              <a:rPr lang="sk-SK" b="1" dirty="0">
                <a:solidFill>
                  <a:srgbClr val="FFFF00"/>
                </a:solidFill>
              </a:rPr>
              <a:t>ENTODERMA</a:t>
            </a:r>
          </a:p>
        </p:txBody>
      </p:sp>
      <p:pic>
        <p:nvPicPr>
          <p:cNvPr id="9" name="Zástupný objekt pre obsah 8" descr="Obrázok, na ktorom je text, rukopis, kresba, detské kresby&#10;&#10;Obsah vygenerovaný pomocou AI môže byť nesprávny.">
            <a:extLst>
              <a:ext uri="{FF2B5EF4-FFF2-40B4-BE49-F238E27FC236}">
                <a16:creationId xmlns:a16="http://schemas.microsoft.com/office/drawing/2014/main" id="{FEEEDFA3-71FD-F3C5-197C-D9485EB71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74097" y="1974636"/>
            <a:ext cx="5627732" cy="4152435"/>
          </a:xfrm>
        </p:spPr>
      </p:pic>
      <p:pic>
        <p:nvPicPr>
          <p:cNvPr id="4" name="Obrázok 3" descr="Obrázok, na ktorom je text, náčrt, kresba, dizajn">
            <a:extLst>
              <a:ext uri="{FF2B5EF4-FFF2-40B4-BE49-F238E27FC236}">
                <a16:creationId xmlns:a16="http://schemas.microsoft.com/office/drawing/2014/main" id="{4B0C61EB-13E9-20F6-09C6-557ED5F77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829" y="4403920"/>
            <a:ext cx="4308475" cy="216448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471AFC31-F930-95E8-A8F0-FCF22CBE3D4D}"/>
              </a:ext>
            </a:extLst>
          </p:cNvPr>
          <p:cNvSpPr txBox="1"/>
          <p:nvPr/>
        </p:nvSpPr>
        <p:spPr>
          <a:xfrm>
            <a:off x="4648200" y="6230633"/>
            <a:ext cx="3135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Zdroj: </a:t>
            </a:r>
            <a:r>
              <a:rPr lang="sk-SK" sz="1200" dirty="0" err="1"/>
              <a:t>Barnai</a:t>
            </a:r>
            <a:r>
              <a:rPr lang="sk-SK" sz="1200" dirty="0"/>
              <a:t>, </a:t>
            </a:r>
            <a:r>
              <a:rPr lang="sk-SK" sz="1200" dirty="0" err="1"/>
              <a:t>Roberto</a:t>
            </a:r>
            <a:r>
              <a:rPr lang="sk-SK" sz="1200" dirty="0"/>
              <a:t>, </a:t>
            </a:r>
            <a:r>
              <a:rPr lang="sk-SK" sz="1200" dirty="0" err="1"/>
              <a:t>Biologika</a:t>
            </a:r>
            <a:r>
              <a:rPr lang="sk-SK" sz="1200" dirty="0"/>
              <a:t>: </a:t>
            </a:r>
            <a:r>
              <a:rPr lang="sk-SK" sz="1200" dirty="0" err="1"/>
              <a:t>Szerv</a:t>
            </a:r>
            <a:r>
              <a:rPr lang="sk-SK" sz="1200" dirty="0"/>
              <a:t> </a:t>
            </a:r>
            <a:r>
              <a:rPr lang="sk-SK" sz="1200" dirty="0" err="1"/>
              <a:t>atlasz</a:t>
            </a:r>
            <a:r>
              <a:rPr lang="sk-SK" sz="1200" dirty="0"/>
              <a:t>. 2024, str. 16.</a:t>
            </a:r>
          </a:p>
        </p:txBody>
      </p:sp>
    </p:spTree>
    <p:extLst>
      <p:ext uri="{BB962C8B-B14F-4D97-AF65-F5344CB8AC3E}">
        <p14:creationId xmlns:p14="http://schemas.microsoft.com/office/powerpoint/2010/main" val="39452379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1898D-D23E-1396-8FE5-853168B9B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46200"/>
            <a:ext cx="10131425" cy="1456267"/>
          </a:xfrm>
        </p:spPr>
        <p:txBody>
          <a:bodyPr/>
          <a:lstStyle/>
          <a:p>
            <a:r>
              <a:rPr lang="sk-SK" b="1" dirty="0"/>
              <a:t>Mozgové centrá</a:t>
            </a:r>
          </a:p>
        </p:txBody>
      </p:sp>
      <p:pic>
        <p:nvPicPr>
          <p:cNvPr id="11" name="Zástupný objekt pre obsah 10" descr="Obrázok, na ktorom je text, detské kresby, umenie, výšivka&#10;&#10;Obsah vygenerovaný pomocou AI môže byť nesprávny.">
            <a:extLst>
              <a:ext uri="{FF2B5EF4-FFF2-40B4-BE49-F238E27FC236}">
                <a16:creationId xmlns:a16="http://schemas.microsoft.com/office/drawing/2014/main" id="{70CE7ED1-24B7-751B-9030-A311F8979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1884748"/>
            <a:ext cx="11506200" cy="3126790"/>
          </a:xfr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70A2D68A-228E-D04E-2945-55D243A23EA4}"/>
              </a:ext>
            </a:extLst>
          </p:cNvPr>
          <p:cNvSpPr txBox="1"/>
          <p:nvPr/>
        </p:nvSpPr>
        <p:spPr>
          <a:xfrm>
            <a:off x="680575" y="5844925"/>
            <a:ext cx="322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Koncový mozog kmeňový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D1061E6-B3BF-B2AD-F3FA-D7112824873F}"/>
              </a:ext>
            </a:extLst>
          </p:cNvPr>
          <p:cNvSpPr txBox="1"/>
          <p:nvPr/>
        </p:nvSpPr>
        <p:spPr>
          <a:xfrm>
            <a:off x="5083629" y="985695"/>
            <a:ext cx="2024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Mozoček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4D232573-AF49-117C-FBD9-CB64F69EA705}"/>
              </a:ext>
            </a:extLst>
          </p:cNvPr>
          <p:cNvSpPr txBox="1"/>
          <p:nvPr/>
        </p:nvSpPr>
        <p:spPr>
          <a:xfrm>
            <a:off x="7114032" y="556752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Biela hmota veľkého mozgu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67DD47F8-BE2E-29FC-E881-2780A2860D0F}"/>
              </a:ext>
            </a:extLst>
          </p:cNvPr>
          <p:cNvSpPr txBox="1"/>
          <p:nvPr/>
        </p:nvSpPr>
        <p:spPr>
          <a:xfrm>
            <a:off x="9255057" y="911298"/>
            <a:ext cx="259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/>
              <a:t>Kortex</a:t>
            </a:r>
            <a:r>
              <a:rPr lang="sk-SK" sz="2000" b="1" dirty="0"/>
              <a:t> – mozgová kôra</a:t>
            </a:r>
          </a:p>
        </p:txBody>
      </p:sp>
      <p:sp>
        <p:nvSpPr>
          <p:cNvPr id="21" name="Šípka: nahor 20">
            <a:extLst>
              <a:ext uri="{FF2B5EF4-FFF2-40B4-BE49-F238E27FC236}">
                <a16:creationId xmlns:a16="http://schemas.microsoft.com/office/drawing/2014/main" id="{54B96523-F09F-B0E0-9D54-CA8282821AC1}"/>
              </a:ext>
            </a:extLst>
          </p:cNvPr>
          <p:cNvSpPr/>
          <p:nvPr/>
        </p:nvSpPr>
        <p:spPr>
          <a:xfrm>
            <a:off x="1883228" y="5151123"/>
            <a:ext cx="484632" cy="48539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Šípka: nadol 21">
            <a:extLst>
              <a:ext uri="{FF2B5EF4-FFF2-40B4-BE49-F238E27FC236}">
                <a16:creationId xmlns:a16="http://schemas.microsoft.com/office/drawing/2014/main" id="{157DBEAD-7042-5D1D-AC28-521008B8B1C0}"/>
              </a:ext>
            </a:extLst>
          </p:cNvPr>
          <p:cNvSpPr/>
          <p:nvPr/>
        </p:nvSpPr>
        <p:spPr>
          <a:xfrm>
            <a:off x="5366658" y="1385805"/>
            <a:ext cx="484632" cy="4809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Šípka: nahor 22">
            <a:extLst>
              <a:ext uri="{FF2B5EF4-FFF2-40B4-BE49-F238E27FC236}">
                <a16:creationId xmlns:a16="http://schemas.microsoft.com/office/drawing/2014/main" id="{8CD1AE11-EF54-24B2-F3C3-7B954AEDEBCD}"/>
              </a:ext>
            </a:extLst>
          </p:cNvPr>
          <p:cNvSpPr/>
          <p:nvPr/>
        </p:nvSpPr>
        <p:spPr>
          <a:xfrm>
            <a:off x="8305800" y="5046837"/>
            <a:ext cx="484632" cy="48539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Šípka: nadol 23">
            <a:extLst>
              <a:ext uri="{FF2B5EF4-FFF2-40B4-BE49-F238E27FC236}">
                <a16:creationId xmlns:a16="http://schemas.microsoft.com/office/drawing/2014/main" id="{028B55B5-6F6D-77F5-DF8B-9BA74B8ECE0A}"/>
              </a:ext>
            </a:extLst>
          </p:cNvPr>
          <p:cNvSpPr/>
          <p:nvPr/>
        </p:nvSpPr>
        <p:spPr>
          <a:xfrm>
            <a:off x="10808037" y="1385805"/>
            <a:ext cx="484632" cy="4809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402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7CCFB-F124-D8F0-D8DD-AD746FB0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4" y="0"/>
            <a:ext cx="10131425" cy="1456267"/>
          </a:xfrm>
        </p:spPr>
        <p:txBody>
          <a:bodyPr/>
          <a:lstStyle/>
          <a:p>
            <a:r>
              <a:rPr lang="sk-SK" b="1" dirty="0"/>
              <a:t>Mozgové centrá</a:t>
            </a:r>
          </a:p>
        </p:txBody>
      </p:sp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43D835AC-D845-8375-88B6-3DCD8738D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343" y="1238023"/>
            <a:ext cx="10645479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3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ý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{4BA1134C-D201-4702-A48D-EC4B3A0CFE16}TFb5ae2469-0bae-4978-b0e0-39dd046150ff60319ffe-d39b9d3cf72c</Template>
  <TotalTime>234</TotalTime>
  <Words>348</Words>
  <Application>Microsoft Office PowerPoint</Application>
  <PresentationFormat>Širokouhlá</PresentationFormat>
  <Paragraphs>63</Paragraphs>
  <Slides>13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Nebeský</vt:lpstr>
      <vt:lpstr>Germánska zdravoveda</vt:lpstr>
      <vt:lpstr>,,Pre lekárov a chorých ktorí majú srdce a zdravý rozum“</vt:lpstr>
      <vt:lpstr>1. Prírodný biologický zákon – 1981 Železné pravidlo rakoviny - DHS</vt:lpstr>
      <vt:lpstr>Biologická lateralita  </vt:lpstr>
      <vt:lpstr>2. Prírodný biologický zákon – Pravidlo dvojfázovosti ochorenia </vt:lpstr>
      <vt:lpstr>Príčiny chronických ochorení</vt:lpstr>
      <vt:lpstr>3. Prírodný biologický zákon – </vt:lpstr>
      <vt:lpstr>Mozgové centrá</vt:lpstr>
      <vt:lpstr>Mozgové centrá</vt:lpstr>
      <vt:lpstr>4. Prírodný biologický zákon – Ontogenetický prepojený systém mikróbov</vt:lpstr>
      <vt:lpstr>Luis Pasteur a Antoine béchamp</vt:lpstr>
      <vt:lpstr>5. Prírodný biologický zákon – KVINTESENCIA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Grand</dc:creator>
  <cp:lastModifiedBy>Alexandra Grand</cp:lastModifiedBy>
  <cp:revision>31</cp:revision>
  <dcterms:created xsi:type="dcterms:W3CDTF">2025-11-06T09:28:28Z</dcterms:created>
  <dcterms:modified xsi:type="dcterms:W3CDTF">2026-02-12T16:48:04Z</dcterms:modified>
</cp:coreProperties>
</file>